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4" r:id="rId7"/>
    <p:sldId id="260" r:id="rId8"/>
    <p:sldId id="262" r:id="rId9"/>
    <p:sldId id="268" r:id="rId10"/>
    <p:sldId id="263" r:id="rId11"/>
    <p:sldId id="267" r:id="rId12"/>
    <p:sldId id="261" r:id="rId13"/>
    <p:sldId id="266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28CB7B25-1030-A84F-BEF1-7DE9D0B5F338}" type="datetimeFigureOut">
              <a:rPr lang="en-US" smtClean="0"/>
              <a:t>8/17/10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709B32EF-AFB0-0945-A683-80DA7D61455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Learners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Lincoln Elementary</a:t>
            </a:r>
          </a:p>
          <a:p>
            <a:r>
              <a:rPr lang="en-US" dirty="0" smtClean="0"/>
              <a:t>2010-2011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412386"/>
          <a:ext cx="8229600" cy="5992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433092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Week 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Week 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309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Thursday</a:t>
                      </a:r>
                      <a:endParaRPr lang="en-US" dirty="0"/>
                    </a:p>
                  </a:txBody>
                  <a:tcPr/>
                </a:tc>
              </a:tr>
              <a:tr h="6514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8:30-9:15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K</a:t>
                      </a:r>
                      <a:r>
                        <a:rPr lang="en-US" baseline="0" dirty="0" smtClean="0"/>
                        <a:t> - Hyland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5791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9:45-10:30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75791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10:30-11:15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75791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Unscheduled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85535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12:00-12:45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75791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12:45-1:30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75791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3 - Gonzales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1:45-2:30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94597" y="3675279"/>
            <a:ext cx="1237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Lincoln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461873"/>
          <a:ext cx="8229600" cy="6070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02223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Week 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Week 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22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</a:tr>
              <a:tr h="75538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8:45-9:30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</a:t>
                      </a:r>
                      <a:r>
                        <a:rPr lang="en-US" baseline="0" dirty="0" smtClean="0"/>
                        <a:t> / 4</a:t>
                      </a:r>
                      <a:r>
                        <a:rPr lang="en-US" dirty="0" smtClean="0"/>
                        <a:t>  or</a:t>
                      </a:r>
                      <a:r>
                        <a:rPr lang="en-US" baseline="0" dirty="0" smtClean="0"/>
                        <a:t> 5 / 6</a:t>
                      </a:r>
                      <a:endParaRPr lang="en-US" dirty="0"/>
                    </a:p>
                  </a:txBody>
                  <a:tcPr/>
                </a:tc>
              </a:tr>
              <a:tr h="878889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9:35-10:20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</a:t>
                      </a:r>
                      <a:r>
                        <a:rPr lang="en-US" baseline="0" dirty="0" smtClean="0"/>
                        <a:t> / 4</a:t>
                      </a:r>
                      <a:r>
                        <a:rPr lang="en-US" dirty="0" smtClean="0"/>
                        <a:t>  or</a:t>
                      </a:r>
                      <a:r>
                        <a:rPr lang="en-US" baseline="0" dirty="0" smtClean="0"/>
                        <a:t> 5 / 6</a:t>
                      </a:r>
                      <a:endParaRPr lang="en-US" dirty="0"/>
                    </a:p>
                  </a:txBody>
                  <a:tcPr/>
                </a:tc>
              </a:tr>
              <a:tr h="878889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10:45-11:30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 – Rotating</a:t>
                      </a:r>
                    </a:p>
                    <a:p>
                      <a:pPr algn="l"/>
                      <a:r>
                        <a:rPr lang="en-US" dirty="0" smtClean="0"/>
                        <a:t>      Schedule</a:t>
                      </a:r>
                      <a:endParaRPr lang="en-US" dirty="0"/>
                    </a:p>
                  </a:txBody>
                  <a:tcPr/>
                </a:tc>
              </a:tr>
              <a:tr h="878889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Unscheduled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9496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12:45-1:30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 – Rotating</a:t>
                      </a:r>
                    </a:p>
                    <a:p>
                      <a:pPr algn="l"/>
                      <a:r>
                        <a:rPr lang="en-US" dirty="0" smtClean="0"/>
                        <a:t>      Schedule</a:t>
                      </a:r>
                      <a:endParaRPr lang="en-US" dirty="0"/>
                    </a:p>
                  </a:txBody>
                  <a:tcPr/>
                </a:tc>
              </a:tr>
              <a:tr h="878889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2:30-3:15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48217" y="3886891"/>
            <a:ext cx="159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Driggs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You Help?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 seating chart would be nice. They’re still new, but you probably have a better idea where to ideally seat students</a:t>
            </a:r>
          </a:p>
          <a:p>
            <a:r>
              <a:rPr lang="en-US" sz="2400" dirty="0" smtClean="0"/>
              <a:t>Drop your kids off and take 45 minutes off</a:t>
            </a:r>
          </a:p>
          <a:p>
            <a:pPr lvl="1"/>
            <a:r>
              <a:rPr lang="en-US" sz="2000" dirty="0" smtClean="0"/>
              <a:t>Plan, catch up on email, stay and watch, whatever</a:t>
            </a:r>
          </a:p>
          <a:p>
            <a:r>
              <a:rPr lang="en-US" sz="2400" dirty="0" smtClean="0"/>
              <a:t>Advice on what to expect from Kindergarteners the first week in September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We’ll Be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14 technology lesson plans written by 3 retired </a:t>
            </a:r>
            <a:r>
              <a:rPr lang="en-US" sz="2400" dirty="0" err="1" smtClean="0"/>
              <a:t>STSs</a:t>
            </a:r>
            <a:endParaRPr lang="en-US" sz="2400" dirty="0" smtClean="0"/>
          </a:p>
          <a:p>
            <a:r>
              <a:rPr lang="en-US" sz="2400" dirty="0" smtClean="0"/>
              <a:t>Utah State Core Curriculum</a:t>
            </a:r>
          </a:p>
          <a:p>
            <a:r>
              <a:rPr lang="en-US" sz="2400" dirty="0" smtClean="0"/>
              <a:t>Specifically:</a:t>
            </a:r>
          </a:p>
          <a:p>
            <a:pPr lvl="1"/>
            <a:r>
              <a:rPr lang="en-US" sz="2000" dirty="0" smtClean="0"/>
              <a:t>Keyboarding,</a:t>
            </a:r>
          </a:p>
          <a:p>
            <a:pPr lvl="1"/>
            <a:r>
              <a:rPr lang="en-US" sz="2000" dirty="0" smtClean="0"/>
              <a:t>Internet Safety</a:t>
            </a:r>
          </a:p>
          <a:p>
            <a:pPr lvl="1"/>
            <a:r>
              <a:rPr lang="en-US" sz="2000" dirty="0" smtClean="0"/>
              <a:t>Technology &amp; Media Literacy</a:t>
            </a:r>
          </a:p>
          <a:p>
            <a:pPr lvl="1"/>
            <a:r>
              <a:rPr lang="en-US" sz="2000" dirty="0" smtClean="0"/>
              <a:t>Project Based Learning: </a:t>
            </a:r>
            <a:r>
              <a:rPr lang="en-US" sz="2000" dirty="0" smtClean="0"/>
              <a:t>Build A Business</a:t>
            </a:r>
          </a:p>
          <a:p>
            <a:pPr lvl="1"/>
            <a:r>
              <a:rPr lang="en-US" sz="2000" dirty="0" smtClean="0"/>
              <a:t>Student Portfolios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Sorry, </a:t>
            </a:r>
            <a:r>
              <a:rPr lang="en-US" dirty="0"/>
              <a:t>s</a:t>
            </a:r>
            <a:r>
              <a:rPr lang="en-US" dirty="0" smtClean="0"/>
              <a:t>ummer’s over.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Good news: </a:t>
            </a:r>
          </a:p>
          <a:p>
            <a:r>
              <a:rPr lang="en-US" sz="4400" dirty="0" smtClean="0"/>
              <a:t>Since we have to go back, hopefully your job will be a little bit easier.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Learners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Driggs</a:t>
            </a:r>
            <a:r>
              <a:rPr lang="en-US" dirty="0" smtClean="0"/>
              <a:t> Elementary</a:t>
            </a:r>
          </a:p>
          <a:p>
            <a:r>
              <a:rPr lang="en-US" dirty="0" smtClean="0"/>
              <a:t>2010-2011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News, Bad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379" y="2286000"/>
            <a:ext cx="6197600" cy="3840163"/>
          </a:xfrm>
        </p:spPr>
        <p:txBody>
          <a:bodyPr/>
          <a:lstStyle/>
          <a:p>
            <a:r>
              <a:rPr lang="en-US" sz="3600" dirty="0" smtClean="0"/>
              <a:t>Summer’s over</a:t>
            </a:r>
          </a:p>
          <a:p>
            <a:r>
              <a:rPr lang="en-US" sz="3600" dirty="0" smtClean="0"/>
              <a:t>Now the good news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441"/>
            <a:ext cx="8229600" cy="1457195"/>
          </a:xfrm>
        </p:spPr>
        <p:txBody>
          <a:bodyPr>
            <a:noAutofit/>
          </a:bodyPr>
          <a:lstStyle/>
          <a:p>
            <a:r>
              <a:rPr lang="en-US" sz="4600" dirty="0" smtClean="0"/>
              <a:t>Something to Look </a:t>
            </a:r>
            <a:r>
              <a:rPr lang="en-US" sz="4600" dirty="0" smtClean="0"/>
              <a:t>F</a:t>
            </a:r>
            <a:r>
              <a:rPr lang="en-US" sz="4600" dirty="0" smtClean="0"/>
              <a:t>orward To</a:t>
            </a:r>
            <a:endParaRPr lang="en-US" sz="4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5260"/>
            <a:ext cx="8229600" cy="3051666"/>
          </a:xfrm>
        </p:spPr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Compliments of the </a:t>
            </a:r>
            <a:r>
              <a:rPr lang="en-US" sz="4000" dirty="0" smtClean="0"/>
              <a:t>Instructional Technology </a:t>
            </a:r>
            <a:r>
              <a:rPr lang="en-US" sz="4000" dirty="0" smtClean="0"/>
              <a:t>Department</a:t>
            </a:r>
          </a:p>
          <a:p>
            <a:r>
              <a:rPr lang="en-US" sz="4000" dirty="0" smtClean="0"/>
              <a:t>You get an extra planning period every other week</a:t>
            </a:r>
          </a:p>
          <a:p>
            <a:r>
              <a:rPr lang="en-US" sz="4000" dirty="0" smtClean="0"/>
              <a:t>Your kids get instructed in the Utah state core curriculum for technology.</a:t>
            </a:r>
          </a:p>
          <a:p>
            <a:pPr lvl="1"/>
            <a:r>
              <a:rPr lang="en-US" sz="3800" dirty="0" smtClean="0"/>
              <a:t>Utah core is defined for grades 3-6</a:t>
            </a:r>
          </a:p>
          <a:p>
            <a:pPr lvl="1"/>
            <a:r>
              <a:rPr lang="en-US" sz="3800" dirty="0" smtClean="0"/>
              <a:t>Not for K-2</a:t>
            </a:r>
            <a:endParaRPr lang="en-US" sz="3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STS must instruct no more than 20 classes of 45 minutes every two weeks</a:t>
            </a:r>
          </a:p>
          <a:p>
            <a:r>
              <a:rPr lang="en-US" sz="2400" dirty="0" smtClean="0"/>
              <a:t>During this time, classroom teacher drops off students at the </a:t>
            </a:r>
            <a:r>
              <a:rPr lang="en-US" sz="2400" dirty="0" err="1" smtClean="0"/>
              <a:t>ProjectLab</a:t>
            </a:r>
            <a:r>
              <a:rPr lang="en-US" sz="2400" dirty="0" smtClean="0"/>
              <a:t> (room 24) and leaves for a 45 minute planning time</a:t>
            </a:r>
          </a:p>
          <a:p>
            <a:r>
              <a:rPr lang="en-US" sz="2400" dirty="0" smtClean="0"/>
              <a:t>Schools with more than 20 regular classroom teachers must make other arrangements to provide a planning time for teachers numbering 21 or more</a:t>
            </a:r>
          </a:p>
          <a:p>
            <a:pPr lvl="1"/>
            <a:r>
              <a:rPr lang="en-US" sz="2000" dirty="0" smtClean="0"/>
              <a:t>“Be creative.”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886348" y="689594"/>
            <a:ext cx="1434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Driggs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STS must instruct no more than 20 classes of 45 minutes every two weeks</a:t>
            </a:r>
          </a:p>
          <a:p>
            <a:r>
              <a:rPr lang="en-US" sz="2595" dirty="0" smtClean="0"/>
              <a:t> </a:t>
            </a:r>
            <a:r>
              <a:rPr lang="en-US" sz="2800" dirty="0" smtClean="0"/>
              <a:t>During this time, classroom teacher drops off students at the </a:t>
            </a:r>
            <a:r>
              <a:rPr lang="en-US" sz="2595" dirty="0" err="1" smtClean="0"/>
              <a:t>WestLab</a:t>
            </a:r>
            <a:r>
              <a:rPr lang="en-US" sz="2595" dirty="0" smtClean="0"/>
              <a:t> </a:t>
            </a:r>
            <a:r>
              <a:rPr lang="en-US" sz="2800" dirty="0" smtClean="0"/>
              <a:t>and leaves for a 45 minute planning time</a:t>
            </a:r>
            <a:endParaRPr lang="en-US" sz="2595" dirty="0" smtClean="0"/>
          </a:p>
          <a:p>
            <a:r>
              <a:rPr lang="en-US" sz="2800" dirty="0" smtClean="0"/>
              <a:t>Schools with more than 20 regular classroom teachers must make other arrangements to provide a planning time for teachers numbering 21 or more</a:t>
            </a:r>
          </a:p>
          <a:p>
            <a:pPr lvl="1"/>
            <a:r>
              <a:rPr lang="en-US" sz="2000" dirty="0" smtClean="0"/>
              <a:t>“Be creative.”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886348" y="689594"/>
            <a:ext cx="1434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Lincoln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&amp; </a:t>
            </a:r>
            <a:r>
              <a:rPr lang="en-US" dirty="0" err="1" smtClean="0"/>
              <a:t>Regs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9498"/>
            <a:ext cx="8229600" cy="4982612"/>
          </a:xfrm>
        </p:spPr>
        <p:txBody>
          <a:bodyPr wrap="square">
            <a:noAutofit/>
          </a:bodyPr>
          <a:lstStyle/>
          <a:p>
            <a:r>
              <a:rPr lang="en-US" sz="1800" dirty="0" smtClean="0"/>
              <a:t>Regular classroom teachers, not Resource, etc.</a:t>
            </a:r>
          </a:p>
          <a:p>
            <a:r>
              <a:rPr lang="en-US" sz="1800" dirty="0" smtClean="0"/>
              <a:t>Be punctual</a:t>
            </a:r>
          </a:p>
          <a:p>
            <a:pPr lvl="1"/>
            <a:r>
              <a:rPr lang="en-US" dirty="0" smtClean="0"/>
              <a:t>Official time is that registered on bottom right of PC computer screens</a:t>
            </a:r>
          </a:p>
          <a:p>
            <a:r>
              <a:rPr lang="en-US" sz="1800" dirty="0" smtClean="0"/>
              <a:t>Classroom teacher is responsible for students to and from the lab</a:t>
            </a:r>
          </a:p>
          <a:p>
            <a:r>
              <a:rPr lang="en-US" sz="1800" dirty="0" smtClean="0"/>
              <a:t>Classes will be asked to sit in the hall if a teacher does not pick up their class on time</a:t>
            </a:r>
          </a:p>
          <a:p>
            <a:r>
              <a:rPr lang="en-US" sz="1800" dirty="0" smtClean="0"/>
              <a:t>Starts in September; ends in April</a:t>
            </a:r>
          </a:p>
          <a:p>
            <a:r>
              <a:rPr lang="en-US" sz="1800" dirty="0" smtClean="0"/>
              <a:t>Days off school (UEN, compensatory days, etc): those teachers’ times will revert to the next week</a:t>
            </a:r>
          </a:p>
          <a:p>
            <a:r>
              <a:rPr lang="en-US" sz="1800" dirty="0" smtClean="0"/>
              <a:t>If STS is absent: Haven’t got that one figured out yet</a:t>
            </a:r>
          </a:p>
          <a:p>
            <a:pPr lvl="1"/>
            <a:r>
              <a:rPr lang="en-US" dirty="0" smtClean="0"/>
              <a:t>Possible substitute teacher – but must be someone with a school login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Sign-Up for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See rough schedule</a:t>
            </a:r>
          </a:p>
          <a:p>
            <a:pPr lvl="1"/>
            <a:r>
              <a:rPr lang="en-US" sz="2000" dirty="0" smtClean="0"/>
              <a:t>Possible errors on exact recess time, etc.</a:t>
            </a:r>
          </a:p>
          <a:p>
            <a:r>
              <a:rPr lang="en-US" sz="2400" dirty="0" smtClean="0"/>
              <a:t>Times fixed, but with a little bit of wiggle room</a:t>
            </a:r>
          </a:p>
          <a:p>
            <a:r>
              <a:rPr lang="en-US" sz="2400" dirty="0" smtClean="0"/>
              <a:t>You sign up for your own time in a period blocked out for your grade level</a:t>
            </a:r>
          </a:p>
          <a:p>
            <a:r>
              <a:rPr lang="en-US" sz="2400" dirty="0" smtClean="0"/>
              <a:t>½ time people get 1 planning session every 4 weeks </a:t>
            </a:r>
          </a:p>
          <a:p>
            <a:pPr lvl="1"/>
            <a:r>
              <a:rPr lang="en-US" sz="2000" dirty="0" smtClean="0"/>
              <a:t>They already have been assigned a time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58813" y="3002179"/>
            <a:ext cx="1056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Lincoln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Sign-Up for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1" y="1906615"/>
            <a:ext cx="6197600" cy="3840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See rough schedule</a:t>
            </a:r>
          </a:p>
          <a:p>
            <a:pPr lvl="1"/>
            <a:r>
              <a:rPr lang="en-US" sz="2000" dirty="0" smtClean="0"/>
              <a:t>Possible errors on exact recess time, etc.</a:t>
            </a:r>
          </a:p>
          <a:p>
            <a:r>
              <a:rPr lang="en-US" sz="2400" dirty="0" smtClean="0"/>
              <a:t>Times fixed, but with a little bit of wiggle room</a:t>
            </a:r>
          </a:p>
          <a:p>
            <a:r>
              <a:rPr lang="en-US" sz="2400" dirty="0" smtClean="0"/>
              <a:t>You sign up for your own time in a period blocked out for your grade level</a:t>
            </a:r>
          </a:p>
          <a:p>
            <a:r>
              <a:rPr lang="en-US" sz="2400" dirty="0" smtClean="0"/>
              <a:t>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Grade: 4 teachers must rotate and get 1 STS planning session per month </a:t>
            </a:r>
          </a:p>
          <a:p>
            <a:r>
              <a:rPr lang="en-US" sz="2400" dirty="0" smtClean="0"/>
              <a:t>Kindergarten: sorry, must make other arrangements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58813" y="3002179"/>
            <a:ext cx="1056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Driggs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809</TotalTime>
  <Words>735</Words>
  <Application>Microsoft Macintosh PowerPoint</Application>
  <PresentationFormat>On-screen Show (4:3)</PresentationFormat>
  <Paragraphs>139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Codex</vt:lpstr>
      <vt:lpstr>21st Century Learners</vt:lpstr>
      <vt:lpstr>21st Century Learners</vt:lpstr>
      <vt:lpstr>Good News, Bad News</vt:lpstr>
      <vt:lpstr>Something to Look Forward To</vt:lpstr>
      <vt:lpstr>How It Works</vt:lpstr>
      <vt:lpstr>How It Works</vt:lpstr>
      <vt:lpstr>Rules &amp; Regs</vt:lpstr>
      <vt:lpstr>Sign-Up for Classes</vt:lpstr>
      <vt:lpstr>Sign-Up for Classes</vt:lpstr>
      <vt:lpstr>Slide 10</vt:lpstr>
      <vt:lpstr>Slide 11</vt:lpstr>
      <vt:lpstr>How Can You Help?</vt:lpstr>
      <vt:lpstr>What We’ll Be Teaching</vt:lpstr>
      <vt:lpstr>Sorry, summer’s over.</vt:lpstr>
    </vt:vector>
  </TitlesOfParts>
  <Company>Granite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News, Bad News</dc:title>
  <dc:creator>Bruce Luck</dc:creator>
  <cp:lastModifiedBy>Bruce Luck</cp:lastModifiedBy>
  <cp:revision>50</cp:revision>
  <dcterms:created xsi:type="dcterms:W3CDTF">2010-08-17T23:57:24Z</dcterms:created>
  <dcterms:modified xsi:type="dcterms:W3CDTF">2010-08-18T13:27:22Z</dcterms:modified>
</cp:coreProperties>
</file>